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591" autoAdjust="0"/>
    <p:restoredTop sz="94712" autoAdjust="0"/>
  </p:normalViewPr>
  <p:slideViewPr>
    <p:cSldViewPr>
      <p:cViewPr>
        <p:scale>
          <a:sx n="110" d="100"/>
          <a:sy n="110" d="100"/>
        </p:scale>
        <p:origin x="-1320" y="28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55006B38-958C-4FA5-998C-03A96DCF9474}" type="datetimeFigureOut">
              <a:rPr lang="en-US" smtClean="0"/>
              <a:t>1/13/2016</a:t>
            </a:fld>
            <a:endParaRPr lang="en-US"/>
          </a:p>
        </p:txBody>
      </p:sp>
      <p:sp>
        <p:nvSpPr>
          <p:cNvPr id="16" name="Slide Number Placeholder 15"/>
          <p:cNvSpPr>
            <a:spLocks noGrp="1"/>
          </p:cNvSpPr>
          <p:nvPr>
            <p:ph type="sldNum" sz="quarter" idx="11"/>
          </p:nvPr>
        </p:nvSpPr>
        <p:spPr/>
        <p:txBody>
          <a:bodyPr/>
          <a:lstStyle/>
          <a:p>
            <a:fld id="{FCC83D8D-7FB9-41BE-8967-A79A091A284D}"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55006B38-958C-4FA5-998C-03A96DCF9474}" type="datetimeFigureOut">
              <a:rPr lang="en-US" smtClean="0"/>
              <a:t>1/13/2016</a:t>
            </a:fld>
            <a:endParaRPr lang="en-US"/>
          </a:p>
        </p:txBody>
      </p:sp>
      <p:sp>
        <p:nvSpPr>
          <p:cNvPr id="15" name="Slide Number Placeholder 14"/>
          <p:cNvSpPr>
            <a:spLocks noGrp="1"/>
          </p:cNvSpPr>
          <p:nvPr>
            <p:ph type="sldNum" sz="quarter" idx="15"/>
          </p:nvPr>
        </p:nvSpPr>
        <p:spPr/>
        <p:txBody>
          <a:bodyPr/>
          <a:lstStyle>
            <a:lvl1pPr algn="ctr">
              <a:defRPr/>
            </a:lvl1pPr>
          </a:lstStyle>
          <a:p>
            <a:fld id="{FCC83D8D-7FB9-41BE-8967-A79A091A284D}"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5006B38-958C-4FA5-998C-03A96DCF9474}" type="datetimeFigureOut">
              <a:rPr lang="en-US" smtClean="0"/>
              <a:t>1/13/2016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C83D8D-7FB9-41BE-8967-A79A091A284D}"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006B38-958C-4FA5-998C-03A96DCF9474}" type="datetimeFigureOut">
              <a:rPr lang="en-US" smtClean="0"/>
              <a:t>1/13/2016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C83D8D-7FB9-41BE-8967-A79A091A284D}"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CC83D8D-7FB9-41BE-8967-A79A091A284D}"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55006B38-958C-4FA5-998C-03A96DCF9474}" type="datetimeFigureOut">
              <a:rPr lang="en-US" smtClean="0"/>
              <a:t>1/13/2016</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5006B38-958C-4FA5-998C-03A96DCF9474}" type="datetimeFigureOut">
              <a:rPr lang="en-US" smtClean="0"/>
              <a:t>1/13/2016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C83D8D-7FB9-41BE-8967-A79A091A284D}"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006B38-958C-4FA5-998C-03A96DCF9474}" type="datetimeFigureOut">
              <a:rPr lang="en-US" smtClean="0"/>
              <a:t>1/13/2016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C83D8D-7FB9-41BE-8967-A79A091A284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55006B38-958C-4FA5-998C-03A96DCF9474}" type="datetimeFigureOut">
              <a:rPr lang="en-US" smtClean="0"/>
              <a:t>1/13/2016</a:t>
            </a:fld>
            <a:endParaRPr lang="en-US"/>
          </a:p>
        </p:txBody>
      </p:sp>
      <p:sp>
        <p:nvSpPr>
          <p:cNvPr id="9" name="Slide Number Placeholder 8"/>
          <p:cNvSpPr>
            <a:spLocks noGrp="1"/>
          </p:cNvSpPr>
          <p:nvPr>
            <p:ph type="sldNum" sz="quarter" idx="15"/>
          </p:nvPr>
        </p:nvSpPr>
        <p:spPr/>
        <p:txBody>
          <a:bodyPr/>
          <a:lstStyle/>
          <a:p>
            <a:fld id="{FCC83D8D-7FB9-41BE-8967-A79A091A284D}"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55006B38-958C-4FA5-998C-03A96DCF9474}" type="datetimeFigureOut">
              <a:rPr lang="en-US" smtClean="0"/>
              <a:t>1/13/2016</a:t>
            </a:fld>
            <a:endParaRPr lang="en-US"/>
          </a:p>
        </p:txBody>
      </p:sp>
      <p:sp>
        <p:nvSpPr>
          <p:cNvPr id="9" name="Slide Number Placeholder 8"/>
          <p:cNvSpPr>
            <a:spLocks noGrp="1"/>
          </p:cNvSpPr>
          <p:nvPr>
            <p:ph type="sldNum" sz="quarter" idx="11"/>
          </p:nvPr>
        </p:nvSpPr>
        <p:spPr/>
        <p:txBody>
          <a:bodyPr/>
          <a:lstStyle/>
          <a:p>
            <a:fld id="{FCC83D8D-7FB9-41BE-8967-A79A091A284D}"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5006B38-958C-4FA5-998C-03A96DCF9474}" type="datetimeFigureOut">
              <a:rPr lang="en-US" smtClean="0"/>
              <a:t>1/13/2016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C83D8D-7FB9-41BE-8967-A79A091A284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5006B38-958C-4FA5-998C-03A96DCF9474}" type="datetimeFigureOut">
              <a:rPr lang="en-US" smtClean="0"/>
              <a:t>1/13/2016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C83D8D-7FB9-41BE-8967-A79A091A284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5006B38-958C-4FA5-998C-03A96DCF9474}" type="datetimeFigureOut">
              <a:rPr lang="en-US" smtClean="0"/>
              <a:t>1/13/2016</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FCC83D8D-7FB9-41BE-8967-A79A091A284D}"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838200"/>
            <a:ext cx="8077200" cy="1143000"/>
          </a:xfrm>
        </p:spPr>
        <p:txBody>
          <a:bodyPr/>
          <a:lstStyle/>
          <a:p>
            <a:r>
              <a:rPr lang="en-US" sz="5400" spc="-100" dirty="0" err="1" smtClean="0">
                <a:ln w="3200">
                  <a:solidFill>
                    <a:schemeClr val="bg2">
                      <a:shade val="75000"/>
                      <a:alpha val="25000"/>
                    </a:schemeClr>
                  </a:solidFill>
                  <a:prstDash val="solid"/>
                  <a:round/>
                </a:ln>
                <a:solidFill>
                  <a:srgbClr val="00B0F0"/>
                </a:solidFill>
                <a:effectLst>
                  <a:innerShdw blurRad="50800" dist="25400" dir="13500000">
                    <a:srgbClr val="000000">
                      <a:alpha val="70000"/>
                    </a:srgbClr>
                  </a:innerShdw>
                </a:effectLst>
                <a:latin typeface="Baskerville Old Face" panose="02020602080505020303" pitchFamily="18" charset="0"/>
                <a:ea typeface="+mj-ea"/>
                <a:cs typeface="+mj-cs"/>
              </a:rPr>
              <a:t>Shindo</a:t>
            </a:r>
            <a:r>
              <a:rPr lang="en-US" sz="5400" spc="-100" dirty="0" smtClean="0">
                <a:ln w="3200">
                  <a:solidFill>
                    <a:schemeClr val="bg2">
                      <a:shade val="75000"/>
                      <a:alpha val="25000"/>
                    </a:schemeClr>
                  </a:solidFill>
                  <a:prstDash val="solid"/>
                  <a:round/>
                </a:ln>
                <a:solidFill>
                  <a:srgbClr val="00B0F0"/>
                </a:solidFill>
                <a:effectLst>
                  <a:innerShdw blurRad="50800" dist="25400" dir="13500000">
                    <a:srgbClr val="000000">
                      <a:alpha val="70000"/>
                    </a:srgbClr>
                  </a:innerShdw>
                </a:effectLst>
                <a:latin typeface="Baskerville Old Face" panose="02020602080505020303" pitchFamily="18" charset="0"/>
                <a:ea typeface="+mj-ea"/>
                <a:cs typeface="+mj-cs"/>
              </a:rPr>
              <a:t> Clinic </a:t>
            </a:r>
            <a:endParaRPr lang="en-US" sz="1000" spc="-100" dirty="0">
              <a:ln w="3200">
                <a:solidFill>
                  <a:schemeClr val="bg2">
                    <a:shade val="75000"/>
                    <a:alpha val="25000"/>
                  </a:schemeClr>
                </a:solidFill>
                <a:prstDash val="solid"/>
                <a:round/>
              </a:ln>
              <a:solidFill>
                <a:srgbClr val="00B0F0"/>
              </a:solidFill>
              <a:effectLst>
                <a:innerShdw blurRad="50800" dist="25400" dir="13500000">
                  <a:srgbClr val="000000">
                    <a:alpha val="70000"/>
                  </a:srgbClr>
                </a:innerShdw>
              </a:effectLst>
              <a:latin typeface="Baskerville Old Face" panose="02020602080505020303" pitchFamily="18" charset="0"/>
              <a:ea typeface="+mj-ea"/>
              <a:cs typeface="+mj-cs"/>
            </a:endParaRPr>
          </a:p>
          <a:p>
            <a:endParaRPr lang="en-US" sz="5400" spc="-100" dirty="0">
              <a:ln w="3200">
                <a:solidFill>
                  <a:schemeClr val="bg2">
                    <a:shade val="75000"/>
                    <a:alpha val="25000"/>
                  </a:schemeClr>
                </a:solidFill>
                <a:prstDash val="solid"/>
                <a:round/>
              </a:ln>
              <a:solidFill>
                <a:srgbClr val="00B0F0"/>
              </a:solidFill>
              <a:effectLst>
                <a:innerShdw blurRad="50800" dist="25400" dir="13500000">
                  <a:srgbClr val="000000">
                    <a:alpha val="70000"/>
                  </a:srgbClr>
                </a:innerShdw>
              </a:effectLst>
              <a:latin typeface="Baskerville Old Face" panose="02020602080505020303" pitchFamily="18" charset="0"/>
              <a:ea typeface="+mj-ea"/>
              <a:cs typeface="+mj-cs"/>
            </a:endParaRPr>
          </a:p>
        </p:txBody>
      </p:sp>
      <p:sp>
        <p:nvSpPr>
          <p:cNvPr id="2" name="Title 1"/>
          <p:cNvSpPr>
            <a:spLocks noGrp="1"/>
          </p:cNvSpPr>
          <p:nvPr>
            <p:ph type="ctrTitle"/>
          </p:nvPr>
        </p:nvSpPr>
        <p:spPr>
          <a:xfrm>
            <a:off x="437268" y="152400"/>
            <a:ext cx="8229600" cy="1004668"/>
          </a:xfrm>
        </p:spPr>
        <p:txBody>
          <a:bodyPr/>
          <a:lstStyle/>
          <a:p>
            <a:r>
              <a:rPr lang="en-US" sz="2400" dirty="0" err="1" smtClean="0">
                <a:latin typeface="Arabic Typesetting" panose="03020402040406030203" pitchFamily="66" charset="-78"/>
                <a:ea typeface="Arial Unicode MS" panose="020B0604020202020204" pitchFamily="34" charset="-128"/>
                <a:cs typeface="Arabic Typesetting" panose="03020402040406030203" pitchFamily="66" charset="-78"/>
              </a:rPr>
              <a:t>Shindo</a:t>
            </a:r>
            <a:r>
              <a:rPr lang="en-US" sz="2400" dirty="0" smtClean="0">
                <a:latin typeface="Arabic Typesetting" panose="03020402040406030203" pitchFamily="66" charset="-78"/>
                <a:ea typeface="Arial Unicode MS" panose="020B0604020202020204" pitchFamily="34" charset="-128"/>
                <a:cs typeface="Arabic Typesetting" panose="03020402040406030203" pitchFamily="66" charset="-78"/>
              </a:rPr>
              <a:t> Clinic</a:t>
            </a:r>
            <a:br>
              <a:rPr lang="en-US" sz="2400" dirty="0" smtClean="0">
                <a:latin typeface="Arabic Typesetting" panose="03020402040406030203" pitchFamily="66" charset="-78"/>
                <a:ea typeface="Arial Unicode MS" panose="020B0604020202020204" pitchFamily="34" charset="-128"/>
                <a:cs typeface="Arabic Typesetting" panose="03020402040406030203" pitchFamily="66" charset="-78"/>
              </a:rPr>
            </a:br>
            <a:r>
              <a:rPr lang="en-US" sz="2400" dirty="0" smtClean="0">
                <a:latin typeface="Arabic Typesetting" panose="03020402040406030203" pitchFamily="66" charset="-78"/>
                <a:ea typeface="Arial Unicode MS" panose="020B0604020202020204" pitchFamily="34" charset="-128"/>
                <a:cs typeface="Arabic Typesetting" panose="03020402040406030203" pitchFamily="66" charset="-78"/>
              </a:rPr>
              <a:t>on Saturday,  February 27</a:t>
            </a:r>
            <a:r>
              <a:rPr lang="en-US" sz="2400" baseline="30000" dirty="0" smtClean="0">
                <a:latin typeface="Arabic Typesetting" panose="03020402040406030203" pitchFamily="66" charset="-78"/>
                <a:ea typeface="Arial Unicode MS" panose="020B0604020202020204" pitchFamily="34" charset="-128"/>
                <a:cs typeface="Arabic Typesetting" panose="03020402040406030203" pitchFamily="66" charset="-78"/>
              </a:rPr>
              <a:t>th</a:t>
            </a:r>
            <a:r>
              <a:rPr lang="en-US" sz="2400" dirty="0" smtClean="0">
                <a:latin typeface="Arabic Typesetting" panose="03020402040406030203" pitchFamily="66" charset="-78"/>
                <a:ea typeface="Arial Unicode MS" panose="020B0604020202020204" pitchFamily="34" charset="-128"/>
                <a:cs typeface="Arabic Typesetting" panose="03020402040406030203" pitchFamily="66" charset="-78"/>
              </a:rPr>
              <a:t>, from 10-2</a:t>
            </a:r>
            <a:br>
              <a:rPr lang="en-US" sz="2400" dirty="0" smtClean="0">
                <a:latin typeface="Arabic Typesetting" panose="03020402040406030203" pitchFamily="66" charset="-78"/>
                <a:ea typeface="Arial Unicode MS" panose="020B0604020202020204" pitchFamily="34" charset="-128"/>
                <a:cs typeface="Arabic Typesetting" panose="03020402040406030203" pitchFamily="66" charset="-78"/>
              </a:rPr>
            </a:br>
            <a:r>
              <a:rPr lang="en-US" sz="2400" dirty="0" smtClean="0">
                <a:latin typeface="Arabic Typesetting" panose="03020402040406030203" pitchFamily="66" charset="-78"/>
                <a:ea typeface="Arial Unicode MS" panose="020B0604020202020204" pitchFamily="34" charset="-128"/>
                <a:cs typeface="Arabic Typesetting" panose="03020402040406030203" pitchFamily="66" charset="-78"/>
              </a:rPr>
              <a:t>at St. Mary’s School, 5630 Mink Creek Rd., Whitecourt	</a:t>
            </a:r>
            <a:endParaRPr lang="en-US" sz="2400" dirty="0">
              <a:latin typeface="Arabic Typesetting" panose="03020402040406030203" pitchFamily="66" charset="-78"/>
              <a:ea typeface="Arial Unicode MS" panose="020B0604020202020204" pitchFamily="34" charset="-128"/>
              <a:cs typeface="Arabic Typesetting" panose="03020402040406030203" pitchFamily="66" charset="-78"/>
            </a:endParaRPr>
          </a:p>
        </p:txBody>
      </p:sp>
      <p:pic>
        <p:nvPicPr>
          <p:cNvPr id="1026" name="Picture 2" descr="Shindo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569736"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Shintani with Shind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688814"/>
            <a:ext cx="2062854" cy="2641641"/>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90600" y="4114801"/>
            <a:ext cx="1828800" cy="2292935"/>
          </a:xfrm>
          <a:prstGeom prst="rect">
            <a:avLst/>
          </a:prstGeom>
          <a:noFill/>
        </p:spPr>
        <p:txBody>
          <a:bodyPr wrap="square" rtlCol="0">
            <a:spAutoFit/>
          </a:bodyPr>
          <a:lstStyle/>
          <a:p>
            <a:r>
              <a:rPr lang="en-US" sz="1100" b="1" dirty="0">
                <a:solidFill>
                  <a:srgbClr val="FF0000"/>
                </a:solidFill>
                <a:latin typeface="Lucida Calligraphy" panose="03010101010101010101" pitchFamily="66" charset="0"/>
              </a:rPr>
              <a:t>The Shindo is taught to both karate &amp; non-karate students.  Basic blocks and strikes are practiced to make it a functional defense tool.  A number of Katas (pre-arranged routines) are taught to compliment the students’ practice of the weapon.</a:t>
            </a:r>
          </a:p>
        </p:txBody>
      </p:sp>
      <p:sp>
        <p:nvSpPr>
          <p:cNvPr id="5" name="TextBox 4"/>
          <p:cNvSpPr txBox="1"/>
          <p:nvPr/>
        </p:nvSpPr>
        <p:spPr>
          <a:xfrm>
            <a:off x="6096000" y="1828800"/>
            <a:ext cx="2667000" cy="923330"/>
          </a:xfrm>
          <a:prstGeom prst="rect">
            <a:avLst/>
          </a:prstGeom>
          <a:noFill/>
        </p:spPr>
        <p:txBody>
          <a:bodyPr wrap="square" rtlCol="0">
            <a:spAutoFit/>
          </a:bodyPr>
          <a:lstStyle/>
          <a:p>
            <a:r>
              <a:rPr lang="en-US" sz="1200" b="1" dirty="0" smtClean="0">
                <a:solidFill>
                  <a:schemeClr val="bg1"/>
                </a:solidFill>
                <a:latin typeface="Lucida Calligraphy" panose="03010101010101010101" pitchFamily="66" charset="0"/>
                <a:cs typeface="Arial" pitchFamily="34" charset="0"/>
              </a:rPr>
              <a:t>Instructor:</a:t>
            </a:r>
          </a:p>
          <a:p>
            <a:r>
              <a:rPr lang="en-US" sz="1200" dirty="0" smtClean="0">
                <a:solidFill>
                  <a:schemeClr val="bg1"/>
                </a:solidFill>
                <a:latin typeface="Lucida Calligraphy" panose="03010101010101010101" pitchFamily="66" charset="0"/>
                <a:cs typeface="Arial" pitchFamily="34" charset="0"/>
              </a:rPr>
              <a:t>Sensei Walter Greening </a:t>
            </a:r>
          </a:p>
          <a:p>
            <a:r>
              <a:rPr lang="en-US" sz="1200" dirty="0" smtClean="0">
                <a:solidFill>
                  <a:schemeClr val="bg1"/>
                </a:solidFill>
                <a:latin typeface="Lucida Calligraphy" panose="03010101010101010101" pitchFamily="66" charset="0"/>
                <a:cs typeface="Arial" pitchFamily="34" charset="0"/>
              </a:rPr>
              <a:t>4</a:t>
            </a:r>
            <a:r>
              <a:rPr lang="en-US" sz="1200" baseline="30000" dirty="0" smtClean="0">
                <a:solidFill>
                  <a:schemeClr val="bg1"/>
                </a:solidFill>
                <a:latin typeface="Lucida Calligraphy" panose="03010101010101010101" pitchFamily="66" charset="0"/>
                <a:cs typeface="Arial" pitchFamily="34" charset="0"/>
              </a:rPr>
              <a:t>th</a:t>
            </a:r>
            <a:r>
              <a:rPr lang="en-US" sz="1200" dirty="0">
                <a:solidFill>
                  <a:schemeClr val="bg1"/>
                </a:solidFill>
                <a:latin typeface="Lucida Calligraphy" panose="03010101010101010101" pitchFamily="66" charset="0"/>
                <a:cs typeface="Arial" pitchFamily="34" charset="0"/>
              </a:rPr>
              <a:t> </a:t>
            </a:r>
            <a:r>
              <a:rPr lang="en-US" sz="1200" dirty="0" smtClean="0">
                <a:solidFill>
                  <a:schemeClr val="bg1"/>
                </a:solidFill>
                <a:latin typeface="Lucida Calligraphy" panose="03010101010101010101" pitchFamily="66" charset="0"/>
                <a:cs typeface="Arial" pitchFamily="34" charset="0"/>
              </a:rPr>
              <a:t>degree Black belt</a:t>
            </a:r>
          </a:p>
          <a:p>
            <a:r>
              <a:rPr lang="en-US" sz="900" dirty="0" smtClean="0">
                <a:solidFill>
                  <a:schemeClr val="bg1"/>
                </a:solidFill>
                <a:latin typeface="Lucida Calligraphy" panose="03010101010101010101" pitchFamily="66" charset="0"/>
                <a:cs typeface="Arial" pitchFamily="34" charset="0"/>
              </a:rPr>
              <a:t>* For those interested there will be a grading in conjunction with the clinic</a:t>
            </a:r>
            <a:endParaRPr lang="en-US" sz="900" dirty="0">
              <a:solidFill>
                <a:schemeClr val="bg1"/>
              </a:solidFill>
              <a:latin typeface="Lucida Calligraphy" panose="03010101010101010101" pitchFamily="66" charset="0"/>
              <a:cs typeface="Arial" pitchFamily="34" charset="0"/>
            </a:endParaRPr>
          </a:p>
        </p:txBody>
      </p:sp>
      <p:pic>
        <p:nvPicPr>
          <p:cNvPr id="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8905"/>
          <a:stretch/>
        </p:blipFill>
        <p:spPr bwMode="auto">
          <a:xfrm>
            <a:off x="6248400" y="2883809"/>
            <a:ext cx="2362200" cy="1439457"/>
          </a:xfrm>
          <a:prstGeom prst="rect">
            <a:avLst/>
          </a:prstGeom>
          <a:noFill/>
          <a:ln w="57150">
            <a:solidFill>
              <a:srgbClr val="00B0F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1190"/>
          <a:stretch/>
        </p:blipFill>
        <p:spPr bwMode="auto">
          <a:xfrm>
            <a:off x="1234335" y="1700113"/>
            <a:ext cx="1966065" cy="1309523"/>
          </a:xfrm>
          <a:prstGeom prst="rect">
            <a:avLst/>
          </a:prstGeom>
          <a:noFill/>
          <a:ln w="571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914399" y="3124201"/>
            <a:ext cx="2590801" cy="769441"/>
          </a:xfrm>
          <a:prstGeom prst="rect">
            <a:avLst/>
          </a:prstGeom>
          <a:noFill/>
        </p:spPr>
        <p:txBody>
          <a:bodyPr wrap="square" rtlCol="0">
            <a:spAutoFit/>
          </a:bodyPr>
          <a:lstStyle/>
          <a:p>
            <a:r>
              <a:rPr lang="en-US" sz="1100" b="1" dirty="0">
                <a:solidFill>
                  <a:srgbClr val="FFFF00"/>
                </a:solidFill>
                <a:latin typeface="Lucida Calligraphy" panose="03010101010101010101" pitchFamily="66" charset="0"/>
              </a:rPr>
              <a:t>Who can train in Shindo?</a:t>
            </a:r>
          </a:p>
          <a:p>
            <a:pPr marL="285750" indent="-285750">
              <a:buFont typeface="Arial" pitchFamily="34" charset="0"/>
              <a:buChar char="•"/>
            </a:pPr>
            <a:r>
              <a:rPr lang="en-US" sz="1100" b="1" dirty="0">
                <a:solidFill>
                  <a:srgbClr val="FFFF00"/>
                </a:solidFill>
                <a:latin typeface="Lucida Calligraphy" panose="03010101010101010101" pitchFamily="66" charset="0"/>
              </a:rPr>
              <a:t>13 years of age &amp; older</a:t>
            </a:r>
          </a:p>
          <a:p>
            <a:pPr marL="285750" indent="-285750">
              <a:buFont typeface="Arial" pitchFamily="34" charset="0"/>
              <a:buChar char="•"/>
            </a:pPr>
            <a:r>
              <a:rPr lang="en-US" sz="1100" b="1" dirty="0">
                <a:solidFill>
                  <a:srgbClr val="FFFF00"/>
                </a:solidFill>
                <a:latin typeface="Lucida Calligraphy" panose="03010101010101010101" pitchFamily="66" charset="0"/>
              </a:rPr>
              <a:t>10 years of age &amp; a minimum of orange belt </a:t>
            </a:r>
          </a:p>
        </p:txBody>
      </p:sp>
      <p:sp>
        <p:nvSpPr>
          <p:cNvPr id="9" name="TextBox 8"/>
          <p:cNvSpPr txBox="1"/>
          <p:nvPr/>
        </p:nvSpPr>
        <p:spPr>
          <a:xfrm>
            <a:off x="3124200" y="4495800"/>
            <a:ext cx="5181600" cy="1569660"/>
          </a:xfrm>
          <a:prstGeom prst="rect">
            <a:avLst/>
          </a:prstGeom>
          <a:noFill/>
        </p:spPr>
        <p:txBody>
          <a:bodyPr wrap="square" rtlCol="0">
            <a:spAutoFit/>
          </a:bodyPr>
          <a:lstStyle/>
          <a:p>
            <a:r>
              <a:rPr lang="en-US" sz="1200" b="1" dirty="0">
                <a:solidFill>
                  <a:srgbClr val="663300"/>
                </a:solidFill>
                <a:latin typeface="Lucida Calligraphy" panose="03010101010101010101" pitchFamily="66" charset="0"/>
              </a:rPr>
              <a:t>Sensei Shintani studied karate for much of his life.  He had a dream that developed from his love and understanding of the martial arts, and this dream was Shindo.  Nearly 40 years since he developed Shindo, and almost 30 years since his first instruction, Shindo is a reflection of all that is Shintani Wado Kai Karate in its entirety. The Shindo is a 36” stick which was devised by Masaru Shintani Sensei, 9th Dan, in the early 1970’s. </a:t>
            </a:r>
          </a:p>
        </p:txBody>
      </p:sp>
    </p:spTree>
    <p:extLst>
      <p:ext uri="{BB962C8B-B14F-4D97-AF65-F5344CB8AC3E}">
        <p14:creationId xmlns:p14="http://schemas.microsoft.com/office/powerpoint/2010/main" val="5419151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3237</TotalTime>
  <Words>182</Words>
  <Application>Microsoft Office PowerPoint</Application>
  <PresentationFormat>On-screen Show (4:3)</PresentationFormat>
  <Paragraphs>11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Paper</vt:lpstr>
      <vt:lpstr>Shindo Clinic on Saturday,  February 27th, from 10-2 at St. Mary’s School, 5630 Mink Creek Rd., Whitecourt </vt:lpstr>
    </vt:vector>
  </TitlesOfParts>
  <Company>Suncor Energy Services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YK Shintani Wado Kai Karate Club  Presents</dc:title>
  <dc:creator>Greening, Walter</dc:creator>
  <cp:lastModifiedBy>Brian Munday</cp:lastModifiedBy>
  <cp:revision>16</cp:revision>
  <dcterms:created xsi:type="dcterms:W3CDTF">2013-04-11T21:48:30Z</dcterms:created>
  <dcterms:modified xsi:type="dcterms:W3CDTF">2016-01-13T22:17:01Z</dcterms:modified>
</cp:coreProperties>
</file>